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0"/>
  </p:notesMasterIdLst>
  <p:handoutMasterIdLst>
    <p:handoutMasterId r:id="rId31"/>
  </p:handoutMasterIdLst>
  <p:sldIdLst>
    <p:sldId id="274" r:id="rId3"/>
    <p:sldId id="276" r:id="rId4"/>
    <p:sldId id="428" r:id="rId5"/>
    <p:sldId id="353" r:id="rId6"/>
    <p:sldId id="395" r:id="rId7"/>
    <p:sldId id="426" r:id="rId8"/>
    <p:sldId id="421" r:id="rId9"/>
    <p:sldId id="397" r:id="rId10"/>
    <p:sldId id="427" r:id="rId11"/>
    <p:sldId id="402" r:id="rId12"/>
    <p:sldId id="403" r:id="rId13"/>
    <p:sldId id="405" r:id="rId14"/>
    <p:sldId id="406" r:id="rId15"/>
    <p:sldId id="407" r:id="rId16"/>
    <p:sldId id="408" r:id="rId17"/>
    <p:sldId id="409" r:id="rId18"/>
    <p:sldId id="410" r:id="rId19"/>
    <p:sldId id="411" r:id="rId20"/>
    <p:sldId id="412" r:id="rId21"/>
    <p:sldId id="413" r:id="rId22"/>
    <p:sldId id="414" r:id="rId23"/>
    <p:sldId id="415" r:id="rId24"/>
    <p:sldId id="416" r:id="rId25"/>
    <p:sldId id="417" r:id="rId26"/>
    <p:sldId id="424" r:id="rId27"/>
    <p:sldId id="419" r:id="rId28"/>
    <p:sldId id="420" r:id="rId2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533" autoAdjust="0"/>
  </p:normalViewPr>
  <p:slideViewPr>
    <p:cSldViewPr>
      <p:cViewPr varScale="1">
        <p:scale>
          <a:sx n="71" d="100"/>
          <a:sy n="71" d="100"/>
        </p:scale>
        <p:origin x="528" y="6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28-Mar-16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28-Mar-16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612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5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28-Mar-16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 smtClean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603A14"/>
                </a:solidFill>
              </a:rPr>
              <a:t>?</a:t>
            </a:r>
            <a:endParaRPr lang="en-US" sz="2400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82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28-Mar-16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11.png"/><Relationship Id="rId5" Type="http://schemas.openxmlformats.org/officeDocument/2006/relationships/image" Target="../media/image34.png"/><Relationship Id="rId10" Type="http://schemas.openxmlformats.org/officeDocument/2006/relationships/image" Target="../media/image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javascript-framework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mcunningham/AngularJS-Learning" TargetMode="External"/><Relationship Id="rId7" Type="http://schemas.openxmlformats.org/officeDocument/2006/relationships/image" Target="../media/image43.jpg"/><Relationship Id="rId2" Type="http://schemas.openxmlformats.org/officeDocument/2006/relationships/hyperlink" Target="http://docs.angularjs.org/api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SoftUni/SPA-with-AngularJS" TargetMode="External"/><Relationship Id="rId5" Type="http://schemas.openxmlformats.org/officeDocument/2006/relationships/hyperlink" Target="http://fastandfluid.com/publicdownloads/AngularJSIn60MinutesIsh_DanWahlin_May2013.pdf" TargetMode="External"/><Relationship Id="rId4" Type="http://schemas.openxmlformats.org/officeDocument/2006/relationships/hyperlink" Target="https://www.youtube.com/watch?v=i9MHigUZKE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53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rameworks" TargetMode="External"/><Relationship Id="rId21" Type="http://schemas.openxmlformats.org/officeDocument/2006/relationships/image" Target="../media/image57.png"/><Relationship Id="rId7" Type="http://schemas.openxmlformats.org/officeDocument/2006/relationships/image" Target="../media/image50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56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51.png"/><Relationship Id="rId14" Type="http://schemas.openxmlformats.org/officeDocument/2006/relationships/hyperlink" Target="http://www.indeavr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9" TargetMode="Externa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9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oftuni.bg/courses/javascript-application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ylokenov" TargetMode="External"/><Relationship Id="rId2" Type="http://schemas.openxmlformats.org/officeDocument/2006/relationships/hyperlink" Target="http://ivaylo.bgcoder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656012" y="650912"/>
            <a:ext cx="7839541" cy="1635088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</a:t>
            </a:r>
            <a:r>
              <a:rPr lang="en-US" dirty="0" smtClean="0"/>
              <a:t>Frameworks &amp; AngularJS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484812" y="2522765"/>
            <a:ext cx="6010742" cy="121103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AngularJS – the Super </a:t>
            </a:r>
            <a:r>
              <a:rPr lang="en-US" dirty="0" smtClean="0"/>
              <a:t>Heroic JavaScript </a:t>
            </a:r>
            <a:r>
              <a:rPr lang="en-US" dirty="0" smtClean="0"/>
              <a:t>MVC </a:t>
            </a:r>
            <a:r>
              <a:rPr lang="en-US" dirty="0"/>
              <a:t>Framework</a:t>
            </a:r>
          </a:p>
          <a:p>
            <a:pPr>
              <a:lnSpc>
                <a:spcPct val="110000"/>
              </a:lnSpc>
            </a:pP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66413" y="4267200"/>
            <a:ext cx="7087047" cy="1828800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31561" y="1744998"/>
            <a:ext cx="1761897" cy="182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2" y="4889776"/>
            <a:ext cx="10919672" cy="7652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Frameworks: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6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3485" y="1981200"/>
            <a:ext cx="1606846" cy="1668004"/>
          </a:xfrm>
          <a:prstGeom prst="rect">
            <a:avLst/>
          </a:prstGeom>
        </p:spPr>
      </p:pic>
      <p:pic>
        <p:nvPicPr>
          <p:cNvPr id="6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2108014"/>
            <a:ext cx="1414376" cy="141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Lectures: ~ 12 hours (onsite + YouTube videos)</a:t>
            </a:r>
          </a:p>
          <a:p>
            <a:r>
              <a:rPr lang="en-US" dirty="0" smtClean="0"/>
              <a:t>Practical exercises (in class): ~ 12 hours</a:t>
            </a:r>
          </a:p>
          <a:p>
            <a:r>
              <a:rPr lang="en-US" dirty="0" smtClean="0"/>
              <a:t>Homework: ~ 30-40 hours</a:t>
            </a:r>
          </a:p>
          <a:p>
            <a:r>
              <a:rPr lang="en-US" dirty="0" smtClean="0"/>
              <a:t>Practical project preparation: 4 hours</a:t>
            </a:r>
          </a:p>
          <a:p>
            <a:r>
              <a:rPr lang="en-US" dirty="0" smtClean="0"/>
              <a:t>Practical project: ~ 30-40 hours</a:t>
            </a:r>
          </a:p>
          <a:p>
            <a:r>
              <a:rPr lang="en-US" dirty="0" smtClean="0"/>
              <a:t>Schedule: March-April 2016</a:t>
            </a:r>
          </a:p>
          <a:p>
            <a:r>
              <a:rPr lang="en-US" dirty="0" smtClean="0"/>
              <a:t>Practical Project Defense: 23 April 2016</a:t>
            </a: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Training Duration – JavaScript Frameworks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1364998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757" y="3810000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572000"/>
            <a:ext cx="7185872" cy="820600"/>
          </a:xfrm>
        </p:spPr>
        <p:txBody>
          <a:bodyPr/>
          <a:lstStyle/>
          <a:p>
            <a:r>
              <a:rPr lang="en-US" dirty="0" smtClean="0"/>
              <a:t>JavaScript Frameworks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Project</a:t>
            </a:r>
            <a:r>
              <a:rPr lang="en-US" sz="3600" dirty="0" smtClean="0"/>
              <a:t>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9</a:t>
            </a:r>
            <a:r>
              <a:rPr lang="bg-BG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  <a:endParaRPr lang="en-US" sz="3400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sz="3600" dirty="0"/>
              <a:t>+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sz="3600" dirty="0"/>
              <a:t>–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sz="3600" dirty="0"/>
              <a:t>+ 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sz="3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 10%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 (onsite students only)</a:t>
            </a: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Scoring System for “JS Frameworks"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4220842"/>
            <a:ext cx="3044332" cy="2010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744" y="1553495"/>
            <a:ext cx="2137268" cy="221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1 practical home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project (individual)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cs typeface="Consolas" pitchFamily="49" charset="0"/>
            </a:endParaRP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 are given REST services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Consume given REST services and visualize data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Your project should be written in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AngularJS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Your project should correctly follow principles of high-quality-code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Practical home project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total practical project score comes from live defense as evaluated by the SoftUni team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Frameworks – Practical Project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35385" y="1524000"/>
            <a:ext cx="2431027" cy="1752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9713" y="1242566"/>
            <a:ext cx="2380208" cy="247080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16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713" y="3917377"/>
            <a:ext cx="2380208" cy="23802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JavaScript Frameworks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Check the </a:t>
            </a:r>
            <a:r>
              <a:rPr lang="en-US" sz="3200" dirty="0"/>
              <a:t>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19995" y="1918834"/>
            <a:ext cx="10945658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softuni.bg/courses/javascript-frameworks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2165452"/>
            <a:ext cx="2679495" cy="2679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4111202"/>
            <a:ext cx="2060998" cy="2060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6404" y="1321505"/>
            <a:ext cx="2259134" cy="234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 with AngularJS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2"/>
              </a:rPr>
              <a:t>http://</a:t>
            </a:r>
            <a:r>
              <a:rPr lang="en-US" sz="3600" dirty="0" smtClean="0">
                <a:hlinkClick r:id="rId2"/>
              </a:rPr>
              <a:t>angularjs.org</a:t>
            </a:r>
            <a:endParaRPr lang="en-US" sz="3600" dirty="0">
              <a:hlinkClick r:id="rId2"/>
            </a:endParaRPr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2"/>
              </a:rPr>
              <a:t>http://docs.angularjs.org/api</a:t>
            </a:r>
            <a:endParaRPr lang="en-US" sz="3600" dirty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3"/>
              </a:rPr>
              <a:t>https://github.com/jmcunningham/AngularJS-Learning</a:t>
            </a:r>
            <a:endParaRPr lang="en-US" sz="3600" dirty="0"/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4"/>
              </a:rPr>
              <a:t>https://</a:t>
            </a:r>
            <a:r>
              <a:rPr lang="en-US" sz="3600" dirty="0" smtClean="0">
                <a:hlinkClick r:id="rId4"/>
              </a:rPr>
              <a:t>www.youtube.com/watch?v=i9MHigUZKEM</a:t>
            </a:r>
            <a:endParaRPr lang="en-US" sz="3600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5"/>
              </a:rPr>
              <a:t>http://</a:t>
            </a:r>
            <a:r>
              <a:rPr lang="en-US" sz="3600" dirty="0" smtClean="0">
                <a:hlinkClick r:id="rId5"/>
              </a:rPr>
              <a:t>fastandfluid.com/publicdownloads/AngularJSIn60MinutesIsh_DanWahlin_May2013.pdf</a:t>
            </a:r>
            <a:endParaRPr lang="en-US" sz="3600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3600" dirty="0">
                <a:hlinkClick r:id="rId6"/>
              </a:rPr>
              <a:t>https://github.com/SoftUni/SPA-with-AngularJS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 with AngularJS Resources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02" y="1254060"/>
            <a:ext cx="406603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Microsoft Visual Studio 2015 + Node.js Tools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Visual Studio Code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Sublime Text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WebStorm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…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4098" name="Picture 2" descr="http://www.awebstudio.com/wp-content/uploads/tool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412" y="3913016"/>
            <a:ext cx="2411584" cy="2411584"/>
          </a:xfrm>
          <a:prstGeom prst="roundRect">
            <a:avLst>
              <a:gd name="adj" fmla="val 215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-GU9uyq5JF-g/UkP9UlsSiAI/AAAAAAAAATU/oFVLcdB5ZFI/s1600/text_icon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012" y="3936298"/>
            <a:ext cx="2507449" cy="250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224" y="1398982"/>
            <a:ext cx="2061960" cy="2140440"/>
          </a:xfrm>
          <a:prstGeom prst="rect">
            <a:avLst/>
          </a:prstGeom>
          <a:ln>
            <a:noFill/>
          </a:ln>
          <a:effectLst>
            <a:softEdge rad="12700"/>
          </a:effectLst>
        </p:spPr>
      </p:pic>
      <p:pic>
        <p:nvPicPr>
          <p:cNvPr id="8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812" y="4038600"/>
            <a:ext cx="2175604" cy="217560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bg-BG" sz="3200" dirty="0" smtClean="0"/>
              <a:t>“</a:t>
            </a:r>
            <a:r>
              <a:rPr lang="en-US" sz="3200" dirty="0" smtClean="0">
                <a:solidFill>
                  <a:schemeClr val="tx2">
                    <a:lumMod val="75000"/>
                  </a:schemeClr>
                </a:solidFill>
              </a:rPr>
              <a:t>JavaScript Frameworks</a:t>
            </a:r>
            <a:r>
              <a:rPr lang="en-US" sz="3200" dirty="0" smtClean="0"/>
              <a:t>" course teaches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How to build SPA applications with AngularJS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Introduction, controllers, markup, services,</a:t>
            </a:r>
            <a:br>
              <a:rPr lang="en-US" sz="3000" dirty="0" smtClean="0"/>
            </a:br>
            <a:r>
              <a:rPr lang="en-US" sz="3000" dirty="0" smtClean="0"/>
              <a:t>routing, directives, live demo</a:t>
            </a:r>
          </a:p>
          <a:p>
            <a:pPr>
              <a:lnSpc>
                <a:spcPct val="100000"/>
              </a:lnSpc>
            </a:pPr>
            <a:r>
              <a:rPr lang="en-US" sz="3400" dirty="0" smtClean="0"/>
              <a:t>Practical exam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Code review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1" name="Picture 4" descr="D:\_WORK PROJECTS\Nakov\Presentation Slides Design\Question Summary Slide\Store\minions summary cop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811" y="1535238"/>
            <a:ext cx="2438400" cy="2438400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8309225" y="4572000"/>
            <a:ext cx="3081986" cy="1628125"/>
            <a:chOff x="998778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1603866" y="3732944"/>
              <a:ext cx="6576452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Apps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https://softuni.bg/courses/javascript-frameworks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8815" y="117000"/>
            <a:ext cx="9531686" cy="797400"/>
          </a:xfrm>
        </p:spPr>
        <p:txBody>
          <a:bodyPr>
            <a:normAutofit/>
          </a:bodyPr>
          <a:lstStyle/>
          <a:p>
            <a:r>
              <a:rPr lang="en-US" dirty="0" smtClean="0"/>
              <a:t>JavaScript Frameworks – AngularJS</a:t>
            </a:r>
            <a:endParaRPr lang="en-US" dirty="0"/>
          </a:p>
        </p:txBody>
      </p:sp>
      <p:pic>
        <p:nvPicPr>
          <p:cNvPr id="20" name="Picture 19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21" name="Picture 20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3" name="Picture 22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6" name="Picture 2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7" name="Picture 26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8" name="Picture 27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193789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SPA with AngularJS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 tooltip="Software University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8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Level at the Software University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837612" y="914400"/>
            <a:ext cx="2766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prstClr val="white"/>
                </a:solidFill>
              </a:rPr>
              <a:t>36 credits</a:t>
            </a:r>
            <a:endParaRPr lang="en-GB" sz="2000" dirty="0">
              <a:solidFill>
                <a:prstClr val="white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95314" y="1838163"/>
            <a:ext cx="11592684" cy="3648238"/>
            <a:chOff x="581722" y="1295400"/>
            <a:chExt cx="10860343" cy="2087841"/>
          </a:xfrm>
        </p:grpSpPr>
        <p:sp>
          <p:nvSpPr>
            <p:cNvPr id="64" name="TextBox 63"/>
            <p:cNvSpPr txBox="1"/>
            <p:nvPr/>
          </p:nvSpPr>
          <p:spPr>
            <a:xfrm>
              <a:off x="690870" y="1807558"/>
              <a:ext cx="2062404" cy="157568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 smtClean="0">
                  <a:solidFill>
                    <a:prstClr val="black"/>
                  </a:solidFill>
                </a:rPr>
                <a:t>Web Fundamentals</a:t>
              </a:r>
            </a:p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600" b="1" dirty="0" smtClean="0">
                  <a:solidFill>
                    <a:prstClr val="black"/>
                  </a:solidFill>
                </a:rPr>
                <a:t>( HTML + CSS + WordPress )</a:t>
              </a:r>
              <a:endParaRPr lang="bg-BG" sz="1600" b="1" dirty="0">
                <a:solidFill>
                  <a:prstClr val="black"/>
                </a:solidFill>
              </a:endParaRPr>
            </a:p>
            <a:p>
              <a:endParaRPr lang="en-US" sz="1600" dirty="0" smtClean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Lectures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bg-BG" sz="1600" dirty="0">
                  <a:solidFill>
                    <a:prstClr val="black"/>
                  </a:solidFill>
                </a:rPr>
                <a:t>+ </a:t>
              </a:r>
              <a:r>
                <a:rPr lang="en-US" sz="1600" dirty="0" smtClean="0">
                  <a:solidFill>
                    <a:prstClr val="black"/>
                  </a:solidFill>
                </a:rPr>
                <a:t>TW + labs + exam</a:t>
              </a:r>
              <a:endParaRPr lang="bg-BG" sz="1600" dirty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4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>
                  <a:solidFill>
                    <a:prstClr val="black"/>
                  </a:solidFill>
                </a:rPr>
                <a:t>weeks</a:t>
              </a:r>
              <a:r>
                <a:rPr lang="bg-BG" sz="1600" dirty="0">
                  <a:solidFill>
                    <a:prstClr val="black"/>
                  </a:solidFill>
                </a:rPr>
                <a:t> * </a:t>
              </a:r>
              <a:r>
                <a:rPr lang="en-US" sz="1600" dirty="0" smtClean="0">
                  <a:solidFill>
                    <a:prstClr val="black"/>
                  </a:solidFill>
                </a:rPr>
                <a:t>3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 smtClean="0">
                  <a:solidFill>
                    <a:prstClr val="black"/>
                  </a:solidFill>
                </a:rPr>
                <a:t>times</a:t>
              </a: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6 credits</a:t>
              </a:r>
              <a:endParaRPr lang="bg-BG" sz="1600" dirty="0">
                <a:solidFill>
                  <a:prstClr val="black"/>
                </a:solidFill>
              </a:endParaRPr>
            </a:p>
            <a:p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814032" y="1807533"/>
              <a:ext cx="2123163" cy="1139625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 smtClean="0">
                  <a:solidFill>
                    <a:prstClr val="black"/>
                  </a:solidFill>
                </a:rPr>
                <a:t>JavaScript</a:t>
              </a:r>
            </a:p>
            <a:p>
              <a:pPr algn="ctr"/>
              <a:r>
                <a:rPr lang="en-US" sz="2200" b="1" dirty="0" smtClean="0">
                  <a:solidFill>
                    <a:prstClr val="black"/>
                  </a:solidFill>
                </a:rPr>
                <a:t>Basics</a:t>
              </a:r>
              <a:endParaRPr lang="bg-BG" sz="2200" b="1" dirty="0">
                <a:solidFill>
                  <a:prstClr val="black"/>
                </a:solidFill>
              </a:endParaRPr>
            </a:p>
            <a:p>
              <a:endParaRPr lang="en-US" sz="1600" b="1" dirty="0" smtClean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Lectures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bg-BG" sz="1600" dirty="0">
                  <a:solidFill>
                    <a:prstClr val="black"/>
                  </a:solidFill>
                </a:rPr>
                <a:t>+ </a:t>
              </a:r>
              <a:r>
                <a:rPr lang="en-US" sz="1600" dirty="0" smtClean="0">
                  <a:solidFill>
                    <a:prstClr val="black"/>
                  </a:solidFill>
                </a:rPr>
                <a:t>TW + labs + exam</a:t>
              </a:r>
              <a:endParaRPr lang="bg-BG" sz="1600" dirty="0">
                <a:solidFill>
                  <a:prstClr val="black"/>
                </a:solidFill>
              </a:endParaRPr>
            </a:p>
            <a:p>
              <a:r>
                <a:rPr lang="en-US" sz="1600" dirty="0">
                  <a:solidFill>
                    <a:prstClr val="black"/>
                  </a:solidFill>
                </a:rPr>
                <a:t>4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>
                  <a:solidFill>
                    <a:prstClr val="black"/>
                  </a:solidFill>
                </a:rPr>
                <a:t>weeks</a:t>
              </a:r>
              <a:r>
                <a:rPr lang="bg-BG" sz="1600" dirty="0">
                  <a:solidFill>
                    <a:prstClr val="black"/>
                  </a:solidFill>
                </a:rPr>
                <a:t> * </a:t>
              </a:r>
              <a:r>
                <a:rPr lang="en-US" sz="1600" dirty="0" smtClean="0">
                  <a:solidFill>
                    <a:prstClr val="black"/>
                  </a:solidFill>
                </a:rPr>
                <a:t>3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>
                  <a:solidFill>
                    <a:prstClr val="black"/>
                  </a:solidFill>
                </a:rPr>
                <a:t>times</a:t>
              </a:r>
              <a:endParaRPr lang="bg-BG" sz="1600" dirty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6 credits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34655" y="1802150"/>
              <a:ext cx="1998815" cy="114500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 smtClean="0">
                  <a:solidFill>
                    <a:prstClr val="black"/>
                  </a:solidFill>
                </a:rPr>
                <a:t>JavaScript Applications</a:t>
              </a:r>
              <a:endParaRPr lang="bg-BG" sz="2200" b="1" dirty="0">
                <a:solidFill>
                  <a:prstClr val="black"/>
                </a:solidFill>
              </a:endParaRPr>
            </a:p>
            <a:p>
              <a:endParaRPr lang="en-US" sz="1600" dirty="0" smtClean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Lectures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bg-BG" sz="1600" dirty="0">
                  <a:solidFill>
                    <a:prstClr val="black"/>
                  </a:solidFill>
                </a:rPr>
                <a:t>+ </a:t>
              </a:r>
              <a:r>
                <a:rPr lang="en-US" sz="1600" dirty="0" smtClean="0">
                  <a:solidFill>
                    <a:prstClr val="black"/>
                  </a:solidFill>
                </a:rPr>
                <a:t>TW + labs + exam</a:t>
              </a:r>
              <a:endParaRPr lang="bg-BG" sz="1600" dirty="0">
                <a:solidFill>
                  <a:prstClr val="black"/>
                </a:solidFill>
              </a:endParaRPr>
            </a:p>
            <a:p>
              <a:r>
                <a:rPr lang="en-US" sz="1600" dirty="0">
                  <a:solidFill>
                    <a:prstClr val="black"/>
                  </a:solidFill>
                </a:rPr>
                <a:t>4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>
                  <a:solidFill>
                    <a:prstClr val="black"/>
                  </a:solidFill>
                </a:rPr>
                <a:t>weeks</a:t>
              </a:r>
              <a:r>
                <a:rPr lang="bg-BG" sz="1600" dirty="0">
                  <a:solidFill>
                    <a:prstClr val="black"/>
                  </a:solidFill>
                </a:rPr>
                <a:t> * </a:t>
              </a:r>
              <a:r>
                <a:rPr lang="en-US" sz="1600" dirty="0" smtClean="0">
                  <a:solidFill>
                    <a:prstClr val="black"/>
                  </a:solidFill>
                </a:rPr>
                <a:t>3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 smtClean="0">
                  <a:solidFill>
                    <a:prstClr val="black"/>
                  </a:solidFill>
                </a:rPr>
                <a:t>times</a:t>
              </a: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8 credits</a:t>
              </a:r>
              <a:endParaRPr lang="bg-BG" sz="1600" dirty="0">
                <a:solidFill>
                  <a:prstClr val="black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997952" y="1805864"/>
              <a:ext cx="1565317" cy="1141295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 smtClean="0">
                  <a:solidFill>
                    <a:prstClr val="black"/>
                  </a:solidFill>
                </a:rPr>
                <a:t>Advanced JavaScript</a:t>
              </a:r>
              <a:endParaRPr lang="bg-BG" sz="2200" b="1" dirty="0">
                <a:solidFill>
                  <a:prstClr val="black"/>
                </a:solidFill>
              </a:endParaRPr>
            </a:p>
            <a:p>
              <a:endParaRPr lang="en-US" sz="1600" dirty="0" smtClean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Lectures + labs + exam</a:t>
              </a:r>
              <a:endParaRPr lang="bg-BG" sz="1600" dirty="0">
                <a:solidFill>
                  <a:prstClr val="black"/>
                </a:solidFill>
              </a:endParaRPr>
            </a:p>
            <a:p>
              <a:r>
                <a:rPr lang="en-US" sz="1600" dirty="0">
                  <a:solidFill>
                    <a:prstClr val="black"/>
                  </a:solidFill>
                </a:rPr>
                <a:t>3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>
                  <a:solidFill>
                    <a:prstClr val="black"/>
                  </a:solidFill>
                </a:rPr>
                <a:t>weeks</a:t>
              </a:r>
              <a:r>
                <a:rPr lang="bg-BG" sz="1600" dirty="0">
                  <a:solidFill>
                    <a:prstClr val="black"/>
                  </a:solidFill>
                </a:rPr>
                <a:t> * </a:t>
              </a:r>
              <a:r>
                <a:rPr lang="en-US" sz="1600" dirty="0" smtClean="0">
                  <a:solidFill>
                    <a:prstClr val="black"/>
                  </a:solidFill>
                </a:rPr>
                <a:t>3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 smtClean="0">
                  <a:solidFill>
                    <a:prstClr val="black"/>
                  </a:solidFill>
                </a:rPr>
                <a:t>times</a:t>
              </a: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8 credits</a:t>
              </a:r>
              <a:endParaRPr lang="bg-BG" sz="1600" dirty="0">
                <a:solidFill>
                  <a:prstClr val="black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695610" y="1802150"/>
              <a:ext cx="2617868" cy="1145008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 smtClean="0">
                  <a:solidFill>
                    <a:prstClr val="black"/>
                  </a:solidFill>
                </a:rPr>
                <a:t>JavaScript Frameworks</a:t>
              </a:r>
              <a:endParaRPr lang="bg-BG" sz="2200" b="1" dirty="0">
                <a:solidFill>
                  <a:prstClr val="black"/>
                </a:solidFill>
              </a:endParaRPr>
            </a:p>
            <a:p>
              <a:endParaRPr lang="en-US" sz="1600" dirty="0" smtClean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Lectures + TW + labs + exam</a:t>
              </a:r>
              <a:endParaRPr lang="en-US" sz="1600" dirty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5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>
                  <a:solidFill>
                    <a:prstClr val="black"/>
                  </a:solidFill>
                </a:rPr>
                <a:t>weeks</a:t>
              </a:r>
              <a:r>
                <a:rPr lang="bg-BG" sz="1600" dirty="0">
                  <a:solidFill>
                    <a:prstClr val="black"/>
                  </a:solidFill>
                </a:rPr>
                <a:t> * </a:t>
              </a:r>
              <a:r>
                <a:rPr lang="en-US" sz="1600" dirty="0" smtClean="0">
                  <a:solidFill>
                    <a:prstClr val="black"/>
                  </a:solidFill>
                </a:rPr>
                <a:t>3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 smtClean="0">
                  <a:solidFill>
                    <a:prstClr val="black"/>
                  </a:solidFill>
                </a:rPr>
                <a:t>times</a:t>
              </a: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8 credits</a:t>
              </a:r>
              <a:endParaRPr lang="bg-BG" sz="1600" dirty="0">
                <a:solidFill>
                  <a:prstClr val="black"/>
                </a:solidFill>
              </a:endParaRPr>
            </a:p>
            <a:p>
              <a:endParaRPr lang="en-US" sz="1800" dirty="0">
                <a:solidFill>
                  <a:prstClr val="black"/>
                </a:solidFill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581722" y="1295400"/>
              <a:ext cx="10860343" cy="304800"/>
              <a:chOff x="251520" y="760440"/>
              <a:chExt cx="10860343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251520" y="908650"/>
                <a:ext cx="10860343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6233067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6736495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8857850" y="847115"/>
                <a:ext cx="0" cy="15240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10983276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9396550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10458412" y="847115"/>
                <a:ext cx="0" cy="15240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9926910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8303268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Up Arrow 2"/>
          <p:cNvSpPr/>
          <p:nvPr/>
        </p:nvSpPr>
        <p:spPr>
          <a:xfrm>
            <a:off x="9996341" y="4876800"/>
            <a:ext cx="914400" cy="1066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56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4133004"/>
            <a:ext cx="10439400" cy="146738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Frameworks – AngularJS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1440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012" y="1752600"/>
            <a:ext cx="1948122" cy="2022270"/>
          </a:xfrm>
          <a:prstGeom prst="rect">
            <a:avLst/>
          </a:prstGeom>
        </p:spPr>
      </p:pic>
      <p:pic>
        <p:nvPicPr>
          <p:cNvPr id="7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432" y="1752600"/>
            <a:ext cx="1925614" cy="192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Course Introduction </a:t>
            </a:r>
            <a:r>
              <a:rPr lang="en-US" dirty="0" smtClean="0"/>
              <a:t>– course program, trainers, evaluation, resources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Introduction to AngularJS </a:t>
            </a:r>
            <a:r>
              <a:rPr lang="en-US" dirty="0" smtClean="0"/>
              <a:t>– overview, resources,</a:t>
            </a:r>
            <a:br>
              <a:rPr lang="en-US" dirty="0" smtClean="0"/>
            </a:br>
            <a:r>
              <a:rPr lang="en-US" dirty="0" smtClean="0"/>
              <a:t>simple application, modules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Controllers and Markup </a:t>
            </a:r>
            <a:r>
              <a:rPr lang="en-US" dirty="0" smtClean="0"/>
              <a:t>– controllers,</a:t>
            </a:r>
            <a:br>
              <a:rPr lang="en-US" dirty="0" smtClean="0"/>
            </a:br>
            <a:r>
              <a:rPr lang="en-US" dirty="0" smtClean="0"/>
              <a:t>$scope object, markup, binding, filters, validation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Services</a:t>
            </a:r>
            <a:r>
              <a:rPr lang="en-US" dirty="0" smtClean="0"/>
              <a:t> – custom and built-in-services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Routing</a:t>
            </a:r>
            <a:r>
              <a:rPr lang="en-US" dirty="0" smtClean="0"/>
              <a:t> – using routes, templates, partial views 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Directives</a:t>
            </a:r>
            <a:r>
              <a:rPr lang="en-US" dirty="0" smtClean="0"/>
              <a:t> – creating directives, attribute specifics, jQuery as directive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 Frameworks – Course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 rot="2052380">
            <a:off x="8292682" y="3265080"/>
            <a:ext cx="3234640" cy="954278"/>
            <a:chOff x="7704212" y="5816241"/>
            <a:chExt cx="3064915" cy="905238"/>
          </a:xfrm>
        </p:grpSpPr>
        <p:pic>
          <p:nvPicPr>
            <p:cNvPr id="1026" name="Picture 2" descr="http://cdn.onextrapixel.com/wp-content/uploads/2012/09/js-cover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0689" y="5816241"/>
              <a:ext cx="1458438" cy="905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coderwall-assets-0.s3.amazonaws.com/uploads/picture/file/640/angry-must-resist-l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212" y="5816241"/>
              <a:ext cx="1606477" cy="90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Lab</a:t>
            </a:r>
            <a:r>
              <a:rPr lang="en-US" dirty="0" smtClean="0"/>
              <a:t> – </a:t>
            </a:r>
            <a:r>
              <a:rPr lang="en-GB" dirty="0" smtClean="0"/>
              <a:t>Building </a:t>
            </a:r>
            <a:r>
              <a:rPr lang="en-GB" dirty="0"/>
              <a:t>SPA project with AngularJS </a:t>
            </a:r>
            <a:r>
              <a:rPr lang="en-GB" dirty="0" smtClean="0"/>
              <a:t>– step-by-step </a:t>
            </a:r>
            <a:endParaRPr lang="en-US" dirty="0" smtClean="0"/>
          </a:p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AngularJS Best Practices </a:t>
            </a:r>
            <a:r>
              <a:rPr lang="en-GB" dirty="0" smtClean="0"/>
              <a:t>– organization,</a:t>
            </a:r>
            <a:br>
              <a:rPr lang="en-GB" dirty="0" smtClean="0"/>
            </a:br>
            <a:r>
              <a:rPr lang="en-GB" dirty="0" smtClean="0"/>
              <a:t>modules</a:t>
            </a:r>
            <a:r>
              <a:rPr lang="en-GB" dirty="0"/>
              <a:t>, </a:t>
            </a:r>
            <a:r>
              <a:rPr lang="en-GB" dirty="0" smtClean="0"/>
              <a:t>dealing </a:t>
            </a:r>
            <a:r>
              <a:rPr lang="en-GB" dirty="0"/>
              <a:t>with </a:t>
            </a:r>
            <a:r>
              <a:rPr lang="en-GB" dirty="0" smtClean="0"/>
              <a:t>scope,</a:t>
            </a:r>
            <a:br>
              <a:rPr lang="en-GB" dirty="0" smtClean="0"/>
            </a:br>
            <a:r>
              <a:rPr lang="en-GB" dirty="0" smtClean="0"/>
              <a:t>components </a:t>
            </a:r>
            <a:r>
              <a:rPr lang="en-GB" dirty="0"/>
              <a:t>communication </a:t>
            </a:r>
            <a:endParaRPr lang="en-US" dirty="0" smtClean="0"/>
          </a:p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Workshop</a:t>
            </a:r>
            <a:r>
              <a:rPr lang="en-US" dirty="0" smtClean="0"/>
              <a:t> – Building SPA with AngularJS (live demo)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 startAt="7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Practical Project Defense </a:t>
            </a:r>
            <a:r>
              <a:rPr lang="en-US" dirty="0" smtClean="0"/>
              <a:t>– Create a practical project at home and defend it live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JavaScript Frameworks – Course Program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727" y="2057400"/>
            <a:ext cx="1671892" cy="173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0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“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JS Frameworks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</a:t>
            </a:r>
            <a:r>
              <a:rPr lang="en-GB" dirty="0" smtClean="0"/>
              <a:t>JavaScript</a:t>
            </a:r>
            <a:r>
              <a:rPr lang="en-US" dirty="0" smtClean="0"/>
              <a:t> Applications"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https://softuni.bg/courses/javascript-applications</a:t>
            </a:r>
            <a:endParaRPr lang="en-US" dirty="0" smtClean="0"/>
          </a:p>
          <a:p>
            <a:pPr lvl="1"/>
            <a:r>
              <a:rPr lang="en-US" dirty="0" smtClean="0"/>
              <a:t>The course is OK for beginners, but requires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JS 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704148" y="4089220"/>
            <a:ext cx="2057263" cy="24357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11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205" y="4295123"/>
            <a:ext cx="2023976" cy="20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9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295400"/>
            <a:ext cx="8418599" cy="53417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</a:rPr>
              <a:t>Ivaylo Kenov</a:t>
            </a:r>
          </a:p>
          <a:p>
            <a:pPr lvl="1"/>
            <a:r>
              <a:rPr lang="en-US" dirty="0" smtClean="0"/>
              <a:t>Freelance Developer and Trainer</a:t>
            </a:r>
            <a:endParaRPr lang="en-US" dirty="0"/>
          </a:p>
          <a:p>
            <a:pPr lvl="1"/>
            <a:r>
              <a:rPr lang="en-US" dirty="0"/>
              <a:t>Mathematical </a:t>
            </a:r>
            <a:r>
              <a:rPr lang="en-US" dirty="0" smtClean="0"/>
              <a:t>competitions champion</a:t>
            </a:r>
            <a:endParaRPr lang="en-US" dirty="0"/>
          </a:p>
          <a:p>
            <a:pPr lvl="1"/>
            <a:r>
              <a:rPr lang="en-US" dirty="0"/>
              <a:t>Champion from </a:t>
            </a:r>
            <a:r>
              <a:rPr lang="en-US" noProof="1" smtClean="0"/>
              <a:t>Telerik</a:t>
            </a:r>
            <a:r>
              <a:rPr lang="en-US" dirty="0" smtClean="0"/>
              <a:t> </a:t>
            </a:r>
            <a:r>
              <a:rPr lang="en-US" dirty="0"/>
              <a:t>Software Academy</a:t>
            </a:r>
          </a:p>
          <a:p>
            <a:pPr lvl="1"/>
            <a:r>
              <a:rPr lang="en-US" dirty="0"/>
              <a:t>E-mail: </a:t>
            </a:r>
            <a:r>
              <a:rPr lang="en-US" noProof="1" smtClean="0"/>
              <a:t>ivaylo.kenov</a:t>
            </a:r>
            <a:r>
              <a:rPr lang="en-US" dirty="0" smtClean="0"/>
              <a:t> </a:t>
            </a:r>
            <a:r>
              <a:rPr lang="en-US" dirty="0"/>
              <a:t>[at] </a:t>
            </a:r>
            <a:r>
              <a:rPr lang="en-US" dirty="0" smtClean="0"/>
              <a:t>gmail.com</a:t>
            </a:r>
            <a:endParaRPr lang="en-US" dirty="0"/>
          </a:p>
          <a:p>
            <a:pPr lvl="1"/>
            <a:r>
              <a:rPr lang="en-US" dirty="0" smtClean="0"/>
              <a:t>Blog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ivaylo.bgcoder.com</a:t>
            </a:r>
            <a:endParaRPr lang="en-US" dirty="0"/>
          </a:p>
          <a:p>
            <a:pPr lvl="1"/>
            <a:r>
              <a:rPr lang="en-US" dirty="0"/>
              <a:t>GitHub: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github.com/ivaylokenov</a:t>
            </a:r>
            <a:endParaRPr lang="en-US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012" y="1600200"/>
            <a:ext cx="2621507" cy="32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6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990</Words>
  <Application>Microsoft Office PowerPoint</Application>
  <PresentationFormat>Custom</PresentationFormat>
  <Paragraphs>226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Wingdings</vt:lpstr>
      <vt:lpstr>Wingdings 2</vt:lpstr>
      <vt:lpstr>SoftUni 16x9</vt:lpstr>
      <vt:lpstr>JavaScript Frameworks &amp; AngularJS</vt:lpstr>
      <vt:lpstr>Table of Contents</vt:lpstr>
      <vt:lpstr>Front-End Level at the Software University</vt:lpstr>
      <vt:lpstr>JavaScript Frameworks – AngularJS</vt:lpstr>
      <vt:lpstr>JavaScript Frameworks – Course Program</vt:lpstr>
      <vt:lpstr>JavaScript Frameworks – Course Program</vt:lpstr>
      <vt:lpstr>Warning: Not for Absolute Beginners</vt:lpstr>
      <vt:lpstr>The Trainers Team</vt:lpstr>
      <vt:lpstr>Trainers Team</vt:lpstr>
      <vt:lpstr>JavaScript Frameworks: More Details </vt:lpstr>
      <vt:lpstr>Training Duration – JavaScript Frameworks</vt:lpstr>
      <vt:lpstr>Why English?</vt:lpstr>
      <vt:lpstr>JavaScript Frameworks</vt:lpstr>
      <vt:lpstr>Scoring System for “JS Frameworks"</vt:lpstr>
      <vt:lpstr>JS Frameworks – Practical Project</vt:lpstr>
      <vt:lpstr>Homework Assignments</vt:lpstr>
      <vt:lpstr>Homework Peer Reviews</vt:lpstr>
      <vt:lpstr>Resources</vt:lpstr>
      <vt:lpstr>Course Web Site &amp; Forums</vt:lpstr>
      <vt:lpstr>SPA with AngularJS Slides and Videos</vt:lpstr>
      <vt:lpstr>SPA with AngularJS Resources</vt:lpstr>
      <vt:lpstr>Software University Learning System (SULS)</vt:lpstr>
      <vt:lpstr>Recommended Software</vt:lpstr>
      <vt:lpstr>Summary</vt:lpstr>
      <vt:lpstr>JavaScript Frameworks – AngularJS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Frameworks with AngularJS - Course Introduction</dc:title>
  <dc:subject>Software Development Course</dc:subject>
  <dc:creator/>
  <cp:keywords>JavaScript, JS, programming, SoftUni, Software University, programming, software development, software engineering, course, Web development, SPA Applications, AngularJS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2016-03-28T17:49:36Z</dcterms:modified>
  <cp:category>JavaScript, JS, programming, SPA Applications, AngularJS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